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73" r:id="rId3"/>
    <p:sldId id="274" r:id="rId4"/>
    <p:sldId id="262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99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3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C029-16F0-45E1-A518-7C931234C83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64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C029-16F0-45E1-A518-7C931234C83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8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C029-16F0-45E1-A518-7C931234C83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08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C029-16F0-45E1-A518-7C931234C83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12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C029-16F0-45E1-A518-7C931234C83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565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992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589313"/>
            <a:ext cx="4937760" cy="45774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589314"/>
            <a:ext cx="4937760" cy="45774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C029-16F0-45E1-A518-7C931234C83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8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C029-16F0-45E1-A518-7C931234C83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9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C029-16F0-45E1-A518-7C931234C83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97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C029-16F0-45E1-A518-7C931234C83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9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F5BC029-16F0-45E1-A518-7C931234C83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0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C029-16F0-45E1-A518-7C931234C83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93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265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660760"/>
            <a:ext cx="10058400" cy="443524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F5BC029-16F0-45E1-A518-7C931234C838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8BF4B31-62B2-4737-B5BE-B097E943119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88720" y="1552787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72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Lesson 11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Practical Deep Learning For Coders</a:t>
            </a:r>
          </a:p>
        </p:txBody>
      </p:sp>
    </p:spTree>
    <p:extLst>
      <p:ext uri="{BB962C8B-B14F-4D97-AF65-F5344CB8AC3E}">
        <p14:creationId xmlns:p14="http://schemas.microsoft.com/office/powerpoint/2010/main" val="212240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Remove final max pooling, and replace FC layers with </a:t>
            </a:r>
            <a:r>
              <a:rPr lang="en-US" dirty="0" err="1"/>
              <a:t>convolutional</a:t>
            </a:r>
            <a:r>
              <a:rPr lang="en-US" dirty="0" err="1">
                <a:sym typeface="Wingdings" panose="05000000000000000000" pitchFamily="2" charset="2"/>
              </a:rPr>
              <a:t>average</a:t>
            </a:r>
            <a:r>
              <a:rPr lang="en-US" dirty="0">
                <a:sym typeface="Wingdings" panose="05000000000000000000" pitchFamily="2" charset="2"/>
              </a:rPr>
              <a:t> pooling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0" y="1660525"/>
            <a:ext cx="6714830" cy="498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25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Changes to the batch size should be combined with proportional changes to learning rate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4752" y="1753052"/>
            <a:ext cx="6598022" cy="4544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719" y="6018208"/>
            <a:ext cx="6467522" cy="51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13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Relationship between dataset size and accuracy is non-linear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4746" y="1660525"/>
            <a:ext cx="6675642" cy="46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00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noisy labels can be avoided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717" y="1938111"/>
            <a:ext cx="5291663" cy="4435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800" y="3347811"/>
            <a:ext cx="6051550" cy="302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12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Combining these results makes VGG highly competitive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5841" y="1758934"/>
            <a:ext cx="4956325" cy="4805152"/>
          </a:xfrm>
          <a:prstGeom prst="rect">
            <a:avLst/>
          </a:prstGeom>
        </p:spPr>
      </p:pic>
      <p:sp>
        <p:nvSpPr>
          <p:cNvPr id="5" name="Left Brace 4"/>
          <p:cNvSpPr/>
          <p:nvPr/>
        </p:nvSpPr>
        <p:spPr>
          <a:xfrm>
            <a:off x="5714999" y="2634343"/>
            <a:ext cx="206829" cy="332014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flipH="1">
            <a:off x="4724399" y="2615684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980580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21287"/>
            <a:ext cx="10058400" cy="1226511"/>
          </a:xfrm>
        </p:spPr>
        <p:txBody>
          <a:bodyPr/>
          <a:lstStyle/>
          <a:p>
            <a:r>
              <a:rPr lang="en-US" dirty="0"/>
              <a:t>Still lots to be done…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595443"/>
            <a:ext cx="10058400" cy="508838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Data augmentation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Zooming and cropping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Skip connections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Initialization methods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Depth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Impact on resnet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/>
              <a:t>Most important</a:t>
            </a:r>
            <a:r>
              <a:rPr lang="en-US" sz="3200" dirty="0"/>
              <a:t>: transfer learning effectiveness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E.g.: are FC layers better for transfer learning?</a:t>
            </a:r>
          </a:p>
        </p:txBody>
      </p:sp>
    </p:spTree>
    <p:extLst>
      <p:ext uri="{BB962C8B-B14F-4D97-AF65-F5344CB8AC3E}">
        <p14:creationId xmlns:p14="http://schemas.microsoft.com/office/powerpoint/2010/main" val="2297297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Modern architectures are both more accurate and more efficient (memory and FLOPs)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792" y="1823810"/>
            <a:ext cx="7134062" cy="4914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033" y="2639785"/>
            <a:ext cx="3796283" cy="363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51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20" y="54747"/>
            <a:ext cx="9066606" cy="6607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063" y="2610861"/>
            <a:ext cx="7839132" cy="2147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7139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80" y="148990"/>
            <a:ext cx="6634211" cy="2009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58" y="2557113"/>
            <a:ext cx="6218453" cy="3691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037" y="1846643"/>
            <a:ext cx="4691097" cy="3000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393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882" y="0"/>
            <a:ext cx="8014783" cy="686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66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81" y="2224417"/>
            <a:ext cx="2595581" cy="2605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757" y="139459"/>
            <a:ext cx="3325909" cy="2747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072" y="2092768"/>
            <a:ext cx="4032832" cy="2602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772" y="3948682"/>
            <a:ext cx="2993895" cy="2825655"/>
          </a:xfrm>
          <a:prstGeom prst="rect">
            <a:avLst/>
          </a:prstGeom>
        </p:spPr>
      </p:pic>
      <p:sp>
        <p:nvSpPr>
          <p:cNvPr id="8" name="Arrow: Left-Right-Up 7"/>
          <p:cNvSpPr/>
          <p:nvPr/>
        </p:nvSpPr>
        <p:spPr>
          <a:xfrm rot="5400000">
            <a:off x="5173596" y="1881633"/>
            <a:ext cx="993324" cy="3072816"/>
          </a:xfrm>
          <a:prstGeom prst="leftRightUpArrow">
            <a:avLst>
              <a:gd name="adj1" fmla="val 25758"/>
              <a:gd name="adj2" fmla="val 2537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/>
          <p:cNvSpPr/>
          <p:nvPr/>
        </p:nvSpPr>
        <p:spPr>
          <a:xfrm>
            <a:off x="3240567" y="3263341"/>
            <a:ext cx="1001486" cy="261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90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506" y="133775"/>
            <a:ext cx="9993120" cy="1476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43" y="1744133"/>
            <a:ext cx="5596275" cy="4995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579" y="3488265"/>
            <a:ext cx="5469821" cy="2633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9892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11" y="605102"/>
            <a:ext cx="5824580" cy="716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1" y="1321239"/>
            <a:ext cx="5824580" cy="4019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477" y="605102"/>
            <a:ext cx="6101043" cy="716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476" y="1321239"/>
            <a:ext cx="6101043" cy="496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87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08" y="1268185"/>
            <a:ext cx="11507606" cy="425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24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Comparing architectures can be done on a smaller model – 10x faster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8075" y="1975757"/>
            <a:ext cx="6465292" cy="4425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164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ELU better than </a:t>
            </a:r>
            <a:r>
              <a:rPr lang="en-US" dirty="0" err="1"/>
              <a:t>ReLU</a:t>
            </a:r>
            <a:r>
              <a:rPr lang="en-US" dirty="0"/>
              <a:t>, and even better if using </a:t>
            </a:r>
            <a:r>
              <a:rPr lang="en-US" dirty="0" err="1"/>
              <a:t>maxout</a:t>
            </a:r>
            <a:r>
              <a:rPr lang="en-US" dirty="0"/>
              <a:t> for FC layers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1781" y="1839686"/>
            <a:ext cx="5642123" cy="3121079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8238" y="1797586"/>
            <a:ext cx="5598205" cy="4718558"/>
          </a:xfrm>
          <a:prstGeom prst="rect">
            <a:avLst/>
          </a:prstGeom>
        </p:spPr>
      </p:pic>
      <p:sp>
        <p:nvSpPr>
          <p:cNvPr id="9" name="Callout: Bent Line 8"/>
          <p:cNvSpPr/>
          <p:nvPr/>
        </p:nvSpPr>
        <p:spPr>
          <a:xfrm>
            <a:off x="8871857" y="1839686"/>
            <a:ext cx="1328057" cy="642257"/>
          </a:xfrm>
          <a:prstGeom prst="borderCallout2">
            <a:avLst>
              <a:gd name="adj1" fmla="val 25530"/>
              <a:gd name="adj2" fmla="val 104372"/>
              <a:gd name="adj3" fmla="val 25529"/>
              <a:gd name="adj4" fmla="val 115710"/>
              <a:gd name="adj5" fmla="val 84534"/>
              <a:gd name="adj6" fmla="val 1832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Double complexity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33400" y="5203461"/>
            <a:ext cx="4997265" cy="1292662"/>
          </a:xfrm>
          <a:prstGeom prst="rect">
            <a:avLst/>
          </a:prstGeom>
          <a:solidFill>
            <a:srgbClr val="F6F8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24292E"/>
                </a:solidFill>
                <a:effectLst/>
                <a:latin typeface="SFMono-Regular"/>
              </a:rPr>
              <a:t>Maxout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24292E"/>
                </a:solidFill>
                <a:effectLst/>
                <a:latin typeface="SFMono-Regular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4292E"/>
                </a:solidFill>
                <a:effectLst/>
                <a:latin typeface="SFMono-Regular"/>
              </a:rPr>
              <a:t>x1 = Convolution2D(…)(x)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4292E"/>
                </a:solidFill>
                <a:effectLst/>
                <a:latin typeface="SFMono-Regular"/>
              </a:rPr>
              <a:t>x2 = Convolution2D(…)(x)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4292E"/>
                </a:solidFill>
                <a:effectLst/>
                <a:latin typeface="SFMono-Regular"/>
              </a:rPr>
              <a:t>conv10 = merge([x1, x2], 'max',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4292E"/>
                </a:solidFill>
                <a:effectLst/>
                <a:latin typeface="SFMono-Regular"/>
              </a:rPr>
              <a:t>concat_axis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4292E"/>
                </a:solidFill>
                <a:effectLst/>
                <a:latin typeface="SFMono-Regular"/>
              </a:rPr>
              <a:t> = 1)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681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learning rate annealing works well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6420" y="1660525"/>
            <a:ext cx="5900076" cy="488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38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Learnable colors transformations is a simple and effective trick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8305" y="3066261"/>
            <a:ext cx="5787370" cy="1903067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68504" y="2310708"/>
            <a:ext cx="4913896" cy="34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68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Batchnorm</a:t>
            </a:r>
            <a:r>
              <a:rPr lang="en-US" dirty="0"/>
              <a:t> effectiveness depends on architecture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8238" y="1850759"/>
            <a:ext cx="4937125" cy="4055007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92763" y="3224115"/>
            <a:ext cx="5642912" cy="149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258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285</TotalTime>
  <Words>187</Words>
  <Application>Microsoft Office PowerPoint</Application>
  <PresentationFormat>Widescreen</PresentationFormat>
  <Paragraphs>28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SFMono-Regular</vt:lpstr>
      <vt:lpstr>Wingdings</vt:lpstr>
      <vt:lpstr>Retrospect</vt:lpstr>
      <vt:lpstr>Lesson 11</vt:lpstr>
      <vt:lpstr>PowerPoint Presentation</vt:lpstr>
      <vt:lpstr>PowerPoint Presentation</vt:lpstr>
      <vt:lpstr>PowerPoint Presentation</vt:lpstr>
      <vt:lpstr>Comparing architectures can be done on a smaller model – 10x faster</vt:lpstr>
      <vt:lpstr>ELU better than ReLU, and even better if using maxout for FC layers</vt:lpstr>
      <vt:lpstr>Linear learning rate annealing works well</vt:lpstr>
      <vt:lpstr>Learnable colors transformations is a simple and effective trick</vt:lpstr>
      <vt:lpstr>Batchnorm effectiveness depends on architecture</vt:lpstr>
      <vt:lpstr>Remove final max pooling, and replace FC layers with convolutionalaverage pooling</vt:lpstr>
      <vt:lpstr>Changes to the batch size should be combined with proportional changes to learning rate</vt:lpstr>
      <vt:lpstr>Relationship between dataset size and accuracy is non-linear</vt:lpstr>
      <vt:lpstr>Impact of noisy labels can be avoided</vt:lpstr>
      <vt:lpstr>Combining these results makes VGG highly competitive</vt:lpstr>
      <vt:lpstr>Still lots to be done…</vt:lpstr>
      <vt:lpstr>Modern architectures are both more accurate and more efficient (memory and FLOPs)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8</dc:title>
  <dc:creator>Jeremy Howard</dc:creator>
  <cp:lastModifiedBy>Jeremy Howard</cp:lastModifiedBy>
  <cp:revision>20</cp:revision>
  <dcterms:created xsi:type="dcterms:W3CDTF">2017-03-16T17:43:12Z</dcterms:created>
  <dcterms:modified xsi:type="dcterms:W3CDTF">2017-03-21T01:06:11Z</dcterms:modified>
</cp:coreProperties>
</file>